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5143500" cx="9144000"/>
  <p:notesSz cx="6858000" cy="9144000"/>
  <p:embeddedFontLst>
    <p:embeddedFont>
      <p:font typeface="Average"/>
      <p:regular r:id="rId17"/>
    </p:embeddedFont>
    <p:embeddedFont>
      <p:font typeface="Oswald"/>
      <p:regular r:id="rId18"/>
      <p:bold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Average-regular.fntdata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font" Target="fonts/Oswald-bold.fntdata"/><Relationship Id="rId6" Type="http://schemas.openxmlformats.org/officeDocument/2006/relationships/slide" Target="slides/slide2.xml"/><Relationship Id="rId18" Type="http://schemas.openxmlformats.org/officeDocument/2006/relationships/font" Target="fonts/Oswald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959a739ea_0_1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959a739ea_0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959a739ea_0_1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1959a739ea_0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959a739ea_0_1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1959a739ea_0_1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959a739ea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1959a739ea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959a739ea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959a739ea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959a739ea_0_1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959a739ea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959a739ea_0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959a739ea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959a739ea_0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959a739ea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959a739ea_0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1959a739ea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959a739ea_0_1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959a739ea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959a739ea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1959a739ea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lat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311708" y="42550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Hubble’s Law, Our Expanding Universe, and Distances</a:t>
            </a:r>
            <a:endParaRPr/>
          </a:p>
        </p:txBody>
      </p:sp>
      <p:pic>
        <p:nvPicPr>
          <p:cNvPr descr="image4.jpg" id="60" name="Google Shape;6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6137" y="2478101"/>
            <a:ext cx="5031726" cy="2519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Hubble’s Law and the Age of the Universe</a:t>
            </a:r>
            <a:endParaRPr/>
          </a:p>
        </p:txBody>
      </p:sp>
      <p:sp>
        <p:nvSpPr>
          <p:cNvPr id="123" name="Google Shape;123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Hubble’s Law let’s us backtrack to when the universe was a single point - The Big Bang!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time it took to get from there to here must be the age of the universe!</a:t>
            </a:r>
            <a:endParaRPr/>
          </a:p>
        </p:txBody>
      </p:sp>
      <p:pic>
        <p:nvPicPr>
          <p:cNvPr descr="Screenshot-2.png" id="124" name="Google Shape;12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14862" y="2207525"/>
            <a:ext cx="6114274" cy="2750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Age of the Universe: Math parts</a:t>
            </a:r>
            <a:endParaRPr/>
          </a:p>
        </p:txBody>
      </p:sp>
      <p:sp>
        <p:nvSpPr>
          <p:cNvPr id="130" name="Google Shape;130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Distance  = Speed x Time, so Time = Distance/Speed!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 can rearrange Hubble’s Law to be in this form:</a:t>
            </a:r>
            <a:endParaRPr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v</a:t>
            </a:r>
            <a:r>
              <a:rPr lang="en"/>
              <a:t> = H</a:t>
            </a:r>
            <a:r>
              <a:rPr baseline="-25000" lang="en"/>
              <a:t>o</a:t>
            </a:r>
            <a:r>
              <a:rPr lang="en"/>
              <a:t> d ====&gt; d/v = 1/H</a:t>
            </a:r>
            <a:r>
              <a:rPr baseline="-25000" lang="en"/>
              <a:t>o</a:t>
            </a:r>
            <a:endParaRPr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d/v is the time it took Galaxies to get to their current day positions!</a:t>
            </a:r>
            <a:endParaRPr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So the age of the universe is just 1/H</a:t>
            </a:r>
            <a:r>
              <a:rPr baseline="-25000" lang="en"/>
              <a:t>o</a:t>
            </a:r>
            <a:endParaRPr/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But H</a:t>
            </a:r>
            <a:r>
              <a:rPr baseline="-25000" lang="en"/>
              <a:t>o</a:t>
            </a:r>
            <a:r>
              <a:rPr lang="en"/>
              <a:t> is in km/s/Mpc … So we’ve got some unit problems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 aside: How far away can we see?</a:t>
            </a:r>
            <a:endParaRPr/>
          </a:p>
        </p:txBody>
      </p:sp>
      <p:sp>
        <p:nvSpPr>
          <p:cNvPr id="136" name="Google Shape;136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WMAP_image_of_the_CMB_anisotropy.jpg" id="137" name="Google Shape;13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8951" y="1017725"/>
            <a:ext cx="6786100" cy="39333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6391900" y="4424625"/>
            <a:ext cx="1206000" cy="40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x</a:t>
            </a:r>
            <a:r>
              <a:rPr lang="en"/>
              <a:t>kcd 1125</a:t>
            </a:r>
            <a:endParaRPr/>
          </a:p>
        </p:txBody>
      </p:sp>
      <p:pic>
        <p:nvPicPr>
          <p:cNvPr descr="objects_in_mirror.png" id="67" name="Google Shape;6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52098" y="314763"/>
            <a:ext cx="3639800" cy="4513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Doppler Shift</a:t>
            </a:r>
            <a:endParaRPr/>
          </a:p>
        </p:txBody>
      </p:sp>
      <p:sp>
        <p:nvSpPr>
          <p:cNvPr id="73" name="Google Shape;73;p15"/>
          <p:cNvSpPr txBox="1"/>
          <p:nvPr>
            <p:ph idx="1" type="body"/>
          </p:nvPr>
        </p:nvSpPr>
        <p:spPr>
          <a:xfrm>
            <a:off x="199425" y="1152475"/>
            <a:ext cx="3980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Recall that waves (i.e., sound, light) have a </a:t>
            </a:r>
            <a:r>
              <a:rPr i="1" lang="en"/>
              <a:t>frequency</a:t>
            </a:r>
            <a:r>
              <a:rPr lang="en"/>
              <a:t> and a </a:t>
            </a:r>
            <a:r>
              <a:rPr i="1" lang="en"/>
              <a:t>wavelength</a:t>
            </a:r>
            <a:r>
              <a:rPr lang="en"/>
              <a:t> - and they’re related!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Motion affects the frequency and wavelength of a wave! As a car moves toward you, it starts at a high pitch (frequency) and as it moves past, it drops to a lower frequency!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pitch doesn’t </a:t>
            </a:r>
            <a:r>
              <a:rPr i="1" lang="en"/>
              <a:t>actually</a:t>
            </a:r>
            <a:r>
              <a:rPr lang="en"/>
              <a:t> change - just appears to! </a:t>
            </a:r>
            <a:endParaRPr/>
          </a:p>
        </p:txBody>
      </p:sp>
      <p:pic>
        <p:nvPicPr>
          <p:cNvPr descr="music1.png"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77107" y="1152475"/>
            <a:ext cx="4555192" cy="3416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Doppler Shift and Light!</a:t>
            </a:r>
            <a:endParaRPr/>
          </a:p>
        </p:txBody>
      </p:sp>
      <p:sp>
        <p:nvSpPr>
          <p:cNvPr id="80" name="Google Shape;80;p16"/>
          <p:cNvSpPr txBox="1"/>
          <p:nvPr>
            <p:ph idx="1" type="body"/>
          </p:nvPr>
        </p:nvSpPr>
        <p:spPr>
          <a:xfrm>
            <a:off x="311700" y="1152475"/>
            <a:ext cx="3657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This effect applies to moving light sources too! Objects moving toward us appear to have a shorter wavelength!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 ____shift?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Moving away? Longer wavelength!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 ___shift?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QUESTION: Does the speed of the object affect the speed of the wave?</a:t>
            </a:r>
            <a:endParaRPr/>
          </a:p>
        </p:txBody>
      </p:sp>
      <p:pic>
        <p:nvPicPr>
          <p:cNvPr descr="doppler1.gif" id="81" name="Google Shape;8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76050" y="1466371"/>
            <a:ext cx="4726500" cy="2788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Spectra and the Doppler Shift</a:t>
            </a:r>
            <a:endParaRPr/>
          </a:p>
        </p:txBody>
      </p:sp>
      <p:sp>
        <p:nvSpPr>
          <p:cNvPr id="87" name="Google Shape;87;p17"/>
          <p:cNvSpPr txBox="1"/>
          <p:nvPr>
            <p:ph idx="1" type="body"/>
          </p:nvPr>
        </p:nvSpPr>
        <p:spPr>
          <a:xfrm>
            <a:off x="311700" y="3333500"/>
            <a:ext cx="8520600" cy="156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Remember emission and absorption from spectroscopy? Elements have fingerprints!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composition of a star or galaxy can be seen in this fingerprint - and the movement of that object relative to us can be measured!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Can we measure side - to - side motion?</a:t>
            </a:r>
            <a:endParaRPr/>
          </a:p>
        </p:txBody>
      </p:sp>
      <p:pic>
        <p:nvPicPr>
          <p:cNvPr descr="dopplerspec.jpg" id="88" name="Google Shape;8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47875" y="1152463"/>
            <a:ext cx="5048250" cy="214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Doppler Shift: The Math</a:t>
            </a:r>
            <a:endParaRPr/>
          </a:p>
        </p:txBody>
      </p:sp>
      <p:sp>
        <p:nvSpPr>
          <p:cNvPr id="94" name="Google Shape;94;p18"/>
          <p:cNvSpPr txBox="1"/>
          <p:nvPr>
            <p:ph idx="1" type="body"/>
          </p:nvPr>
        </p:nvSpPr>
        <p:spPr>
          <a:xfrm>
            <a:off x="311700" y="10177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Δλ/λ</a:t>
            </a:r>
            <a:r>
              <a:rPr baseline="-25000" lang="en" sz="2400"/>
              <a:t>o</a:t>
            </a:r>
            <a:r>
              <a:rPr lang="en" sz="2400"/>
              <a:t> = </a:t>
            </a:r>
            <a:r>
              <a:rPr i="1" lang="en" sz="2400"/>
              <a:t>v</a:t>
            </a:r>
            <a:r>
              <a:rPr lang="en" sz="2400"/>
              <a:t>/</a:t>
            </a:r>
            <a:r>
              <a:rPr i="1" lang="en" sz="2400"/>
              <a:t>c</a:t>
            </a:r>
            <a:endParaRPr i="1" sz="2400"/>
          </a:p>
          <a:p>
            <a:pPr indent="0" lvl="0" marL="0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Δλ = Shift between observed and expected wavelength (λ</a:t>
            </a:r>
            <a:r>
              <a:rPr baseline="-25000" lang="en"/>
              <a:t>obs</a:t>
            </a:r>
            <a:r>
              <a:rPr lang="en"/>
              <a:t> - λ</a:t>
            </a:r>
            <a:r>
              <a:rPr baseline="-25000" lang="en"/>
              <a:t>o</a:t>
            </a:r>
            <a:r>
              <a:rPr lang="en"/>
              <a:t>)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λ</a:t>
            </a:r>
            <a:r>
              <a:rPr baseline="-25000" lang="en"/>
              <a:t>o</a:t>
            </a:r>
            <a:r>
              <a:rPr lang="en"/>
              <a:t> = Central (expected stationary) wavelength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</a:t>
            </a:r>
            <a:r>
              <a:rPr lang="en"/>
              <a:t> = Velocity of the moving object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</a:t>
            </a:r>
            <a:r>
              <a:rPr lang="en"/>
              <a:t> = speed of light</a:t>
            </a:r>
            <a:endParaRPr/>
          </a:p>
        </p:txBody>
      </p:sp>
      <p:pic>
        <p:nvPicPr>
          <p:cNvPr descr="Screenshot.png"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7225" y="2989975"/>
            <a:ext cx="7069550" cy="1463625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8"/>
          <p:cNvSpPr txBox="1"/>
          <p:nvPr>
            <p:ph idx="1" type="body"/>
          </p:nvPr>
        </p:nvSpPr>
        <p:spPr>
          <a:xfrm>
            <a:off x="352350" y="4487725"/>
            <a:ext cx="8439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Ex: We observe a galaxy where the Sodium D line (normally λ</a:t>
            </a:r>
            <a:r>
              <a:rPr baseline="-25000" lang="en" sz="1600"/>
              <a:t>o</a:t>
            </a:r>
            <a:r>
              <a:rPr lang="en" sz="1600"/>
              <a:t> = 5890Å) is shifted to 5910Å. What is its speed?</a:t>
            </a:r>
            <a:endParaRPr sz="1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Expanding Universe</a:t>
            </a:r>
            <a:endParaRPr/>
          </a:p>
        </p:txBody>
      </p:sp>
      <p:pic>
        <p:nvPicPr>
          <p:cNvPr descr="Expanding_Universe.jpg"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92862" y="1017725"/>
            <a:ext cx="3758275" cy="2577951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9"/>
          <p:cNvSpPr txBox="1"/>
          <p:nvPr>
            <p:ph idx="1" type="body"/>
          </p:nvPr>
        </p:nvSpPr>
        <p:spPr>
          <a:xfrm>
            <a:off x="311700" y="3647350"/>
            <a:ext cx="8520600" cy="117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Everywhere we look, everything seems to be moving away from us! (Us being the Milky Way Galaxy)</a:t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600"/>
              <a:t>Edwin Hubble noticed that the further we look, the bigger its redshift, and the faster things seem to be moving!</a:t>
            </a:r>
            <a:endParaRPr sz="1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Okay. Why? How is </a:t>
            </a:r>
            <a:r>
              <a:rPr lang="en" u="sng"/>
              <a:t>every</a:t>
            </a:r>
            <a:r>
              <a:rPr lang="en"/>
              <a:t> other galaxy moving away?</a:t>
            </a:r>
            <a:endParaRPr/>
          </a:p>
        </p:txBody>
      </p:sp>
      <p:sp>
        <p:nvSpPr>
          <p:cNvPr id="109" name="Google Shape;109;p20"/>
          <p:cNvSpPr txBox="1"/>
          <p:nvPr>
            <p:ph idx="1" type="body"/>
          </p:nvPr>
        </p:nvSpPr>
        <p:spPr>
          <a:xfrm>
            <a:off x="311700" y="3613275"/>
            <a:ext cx="8520600" cy="137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It’s not because we smell bad - it’s because the universe is expanding! Everything is moving away from everything else!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What does this imply about the ‘center’ of the universe? Is there one?</a:t>
            </a:r>
            <a:endParaRPr/>
          </a:p>
        </p:txBody>
      </p:sp>
      <p:pic>
        <p:nvPicPr>
          <p:cNvPr descr="990404b.gif"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88688" y="1090625"/>
            <a:ext cx="2966633" cy="2522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Hubble’s Law</a:t>
            </a:r>
            <a:endParaRPr/>
          </a:p>
        </p:txBody>
      </p:sp>
      <p:pic>
        <p:nvPicPr>
          <p:cNvPr descr="Screenshot-1.png" id="116" name="Google Shape;11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1475" y="1017725"/>
            <a:ext cx="5761051" cy="217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1"/>
          <p:cNvSpPr txBox="1"/>
          <p:nvPr>
            <p:ph idx="1" type="body"/>
          </p:nvPr>
        </p:nvSpPr>
        <p:spPr>
          <a:xfrm>
            <a:off x="311700" y="3126525"/>
            <a:ext cx="8520600" cy="161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Since everything expands the same way everywhere, we can relate v with d!</a:t>
            </a:r>
            <a:endParaRPr sz="16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/>
              <a:t>v</a:t>
            </a:r>
            <a:r>
              <a:rPr lang="en" sz="1600"/>
              <a:t> = H</a:t>
            </a:r>
            <a:r>
              <a:rPr baseline="-25000" lang="en" sz="1600"/>
              <a:t>o</a:t>
            </a:r>
            <a:r>
              <a:rPr lang="en" sz="1600"/>
              <a:t> d</a:t>
            </a:r>
            <a:endParaRPr sz="16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/>
              <a:t>v</a:t>
            </a:r>
            <a:r>
              <a:rPr lang="en" sz="1600"/>
              <a:t> = recessional velocity (how fast it moves away)</a:t>
            </a:r>
            <a:endParaRPr sz="1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d</a:t>
            </a:r>
            <a:r>
              <a:rPr lang="en" sz="1600"/>
              <a:t> = distance (Mpc)</a:t>
            </a:r>
            <a:endParaRPr sz="1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H</a:t>
            </a:r>
            <a:r>
              <a:rPr baseline="-25000" lang="en" sz="1600"/>
              <a:t>o</a:t>
            </a:r>
            <a:r>
              <a:rPr lang="en" sz="1600"/>
              <a:t> = Hubble’s Constant ~ 72 km/s/Mpc</a:t>
            </a:r>
            <a:endParaRPr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